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8" r:id="rId12"/>
    <p:sldId id="269" r:id="rId13"/>
    <p:sldId id="266" r:id="rId14"/>
  </p:sldIdLst>
  <p:sldSz cx="18288000" cy="10287000"/>
  <p:notesSz cx="6858000" cy="9144000"/>
  <p:embeddedFontLst>
    <p:embeddedFont>
      <p:font typeface="Agency FB" panose="020B0503020202020204" pitchFamily="34" charset="0"/>
      <p:regular r:id="rId16"/>
      <p:bold r:id="rId17"/>
    </p:embeddedFont>
    <p:embeddedFont>
      <p:font typeface="Clear Sans Regular Bold" panose="020B0604020202020204" charset="0"/>
      <p:regular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FF"/>
    <a:srgbClr val="883C84"/>
    <a:srgbClr val="461B49"/>
    <a:srgbClr val="963488"/>
    <a:srgbClr val="2831A2"/>
    <a:srgbClr val="2086AA"/>
    <a:srgbClr val="1994B1"/>
    <a:srgbClr val="00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3580" autoAdjust="0"/>
  </p:normalViewPr>
  <p:slideViewPr>
    <p:cSldViewPr>
      <p:cViewPr>
        <p:scale>
          <a:sx n="50" d="100"/>
          <a:sy n="50" d="100"/>
        </p:scale>
        <p:origin x="54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5DB2C-7DDF-E577-622C-4C08DB6E3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0C64DD-29CF-B62F-33D4-27A7B3ED0F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9E4F1-63FF-7AF0-B85F-FAFF9B1FB7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AC379D-0EB2-E8DD-525E-3F715B62E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D11F14-EF20-F0EF-881B-A32974F26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72083-A0F9-545E-6A1E-9074C26A97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34CFD-6D22-D82D-167E-0A1121846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96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CF5D4-3AF2-5C2D-1255-E7A95F791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24C3CA-0A0D-EE25-21D7-E2CFE3474B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148E8-54A7-9273-1490-979E08186B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824423-CC7E-35FD-7C72-DBCA4F379F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4A2F89-F2D2-D4E6-D2B5-EE2B8483D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6D0D3-E6D9-6548-D7F1-6562F905C9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0E27A-5AC5-DCE2-1CC6-3ADD4DB12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3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394731" y="0"/>
            <a:ext cx="1893269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6545735" y="406153"/>
            <a:ext cx="10042534" cy="9474693"/>
            <a:chOff x="0" y="0"/>
            <a:chExt cx="13390046" cy="1263292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0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3279405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6558809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9838214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9838214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0"/>
              <a:ext cx="3005065" cy="279471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3279405"/>
              <a:ext cx="3005065" cy="279471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6558809"/>
              <a:ext cx="3005065" cy="279471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104900" y="824285"/>
            <a:ext cx="8750843" cy="8318192"/>
            <a:chOff x="0" y="0"/>
            <a:chExt cx="11667791" cy="11090922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931835" y="1354967"/>
              <a:ext cx="9735956" cy="9735956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96140" y="376277"/>
              <a:ext cx="9735956" cy="9756713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2312375" y="3305349"/>
            <a:ext cx="5482998" cy="403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3600" dirty="0">
                <a:latin typeface="Agency FB" panose="020B0503020202020204" pitchFamily="34" charset="0"/>
              </a:rPr>
              <a:t>Data Analysis Presentation: Identifying Top 5 Popular Content Categories</a:t>
            </a:r>
            <a:endParaRPr lang="en-US" sz="3600" spc="-105" dirty="0">
              <a:solidFill>
                <a:srgbClr val="FFFFFF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5003701"/>
            <a:ext cx="942466" cy="279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2227332"/>
            <a:ext cx="942466" cy="2795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7780070"/>
            <a:ext cx="942466" cy="2795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069" t="1617" r="4069" b="1617"/>
          <a:stretch>
            <a:fillRect/>
          </a:stretch>
        </p:blipFill>
        <p:spPr>
          <a:xfrm>
            <a:off x="5438298" y="1161805"/>
            <a:ext cx="5036754" cy="79633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" y="4539600"/>
            <a:ext cx="47035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eorgia" panose="02040502050405020303" pitchFamily="18" charset="0"/>
              </a:rPr>
              <a:t>Summary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27032" y="9481425"/>
            <a:ext cx="9711338" cy="2017079"/>
            <a:chOff x="0" y="0"/>
            <a:chExt cx="12948451" cy="268943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327032" y="-1179605"/>
            <a:ext cx="9711338" cy="2017079"/>
            <a:chOff x="0" y="0"/>
            <a:chExt cx="12948451" cy="26894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C00ABEC5-EF3F-4E3E-827E-EB1F2EF17C0D}"/>
              </a:ext>
            </a:extLst>
          </p:cNvPr>
          <p:cNvGrpSpPr/>
          <p:nvPr/>
        </p:nvGrpSpPr>
        <p:grpSpPr>
          <a:xfrm>
            <a:off x="11581833" y="1580430"/>
            <a:ext cx="5677467" cy="867617"/>
            <a:chOff x="0" y="-47625"/>
            <a:chExt cx="7569956" cy="1156823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9A1BE45-8301-44C6-A0D0-F8FDA800622F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3DAE5247-0244-4123-A713-8D8809E80C70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F49CBA38-C879-499F-B0F5-691188949921}"/>
              </a:ext>
            </a:extLst>
          </p:cNvPr>
          <p:cNvGrpSpPr/>
          <p:nvPr/>
        </p:nvGrpSpPr>
        <p:grpSpPr>
          <a:xfrm>
            <a:off x="11581833" y="6964868"/>
            <a:ext cx="5677467" cy="867617"/>
            <a:chOff x="0" y="-47625"/>
            <a:chExt cx="7569956" cy="1156823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3A90234A-916B-4C29-ACF1-11F97E8C2563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E1CF9388-A25B-45EF-AAD4-73FE2BA72053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8E24A1-ADFA-07CB-D432-6E4D4C3438A5}"/>
              </a:ext>
            </a:extLst>
          </p:cNvPr>
          <p:cNvSpPr txBox="1"/>
          <p:nvPr/>
        </p:nvSpPr>
        <p:spPr>
          <a:xfrm>
            <a:off x="10545225" y="1580430"/>
            <a:ext cx="7565048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Reaction Type Analysis:</a:t>
            </a:r>
          </a:p>
          <a:p>
            <a:pPr algn="just"/>
            <a:r>
              <a:rPr lang="en-US" sz="2200" b="1" dirty="0"/>
              <a:t>Analysis:</a:t>
            </a:r>
          </a:p>
          <a:p>
            <a:pPr algn="just"/>
            <a:r>
              <a:rPr lang="en-US" sz="2200" dirty="0"/>
              <a:t>We examined the types of reactions (positive, neutral, and negative) for each piece of content. The "Reaction Type Score" summarizes the feelings tied to each interaction.- The data reveals how audiences respond to different content types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algn="just"/>
            <a:r>
              <a:rPr lang="en-US" sz="2200" b="1" dirty="0"/>
              <a:t>Insight: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More positive reactions indicate user satisfaction and engagement. High negative reactions suggest some content may not appeal, possibly due to relevance, tone, or quality.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Neutral reactions may show that users are indifferent to the content.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algn="just"/>
            <a:r>
              <a:rPr lang="en-US" sz="2200" b="1" dirty="0"/>
              <a:t>Next Steps: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Optimize Content: Focus on creating content that generates positive reactions and identify what drives them.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Address Negatives: Investigate negative feedback and revise the content strategy accordingly.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Improve Neutral Content: Change the format, visuals, or message of content with neutral reactions to encourage stronger response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6569-80A4-B5B5-C0C8-0F37AEE5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462C9C-F917-B606-9A9C-CC7554E1A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5003701"/>
            <a:ext cx="942466" cy="27959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42B408E-CDA1-4FDE-ED93-0C6B52092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2227332"/>
            <a:ext cx="942466" cy="27959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B7352E8-6C25-2F78-32B3-2E68AFEAD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7780070"/>
            <a:ext cx="942466" cy="2795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08A6EFE-2C3C-0B92-A5B2-FA6385C4ED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69" t="1617" r="4069" b="1617"/>
          <a:stretch>
            <a:fillRect/>
          </a:stretch>
        </p:blipFill>
        <p:spPr>
          <a:xfrm>
            <a:off x="5438298" y="1161805"/>
            <a:ext cx="5036754" cy="796339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75380AE-ED24-CA1A-8442-6F6FB1116ACD}"/>
              </a:ext>
            </a:extLst>
          </p:cNvPr>
          <p:cNvSpPr txBox="1"/>
          <p:nvPr/>
        </p:nvSpPr>
        <p:spPr>
          <a:xfrm>
            <a:off x="457200" y="4539600"/>
            <a:ext cx="47035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eorgia" panose="02040502050405020303" pitchFamily="18" charset="0"/>
              </a:rPr>
              <a:t>Summary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B7F3C12-D96E-05BF-2942-5B1E00DDA5D8}"/>
              </a:ext>
            </a:extLst>
          </p:cNvPr>
          <p:cNvGrpSpPr/>
          <p:nvPr/>
        </p:nvGrpSpPr>
        <p:grpSpPr>
          <a:xfrm>
            <a:off x="327032" y="9481425"/>
            <a:ext cx="9711338" cy="2017079"/>
            <a:chOff x="0" y="0"/>
            <a:chExt cx="12948451" cy="268943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5484E31-5C17-F7A2-8F0D-42A7851E0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6143AF7-6E2E-18ED-9F18-65BE7ECF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74EEC047-EDC5-84BE-8D4E-CF582CB7F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ED8B0A17-E969-2FE4-EF0E-380B515F3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AE2477A-9756-FD87-4D86-083CC7527E76}"/>
              </a:ext>
            </a:extLst>
          </p:cNvPr>
          <p:cNvGrpSpPr/>
          <p:nvPr/>
        </p:nvGrpSpPr>
        <p:grpSpPr>
          <a:xfrm>
            <a:off x="327032" y="-1179605"/>
            <a:ext cx="9711338" cy="2017079"/>
            <a:chOff x="0" y="0"/>
            <a:chExt cx="12948451" cy="268943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1A27A55D-9F45-3E0D-5D91-919DAE06F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D1200E6A-79B1-C9BE-67B5-B790871C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980B49D0-9441-6CCB-45AB-51CB4641C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9FAB1DC2-C8BB-9274-5FA6-533F952D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AE5E1109-4AF2-4BB4-9CAE-F1C4ECAB3A89}"/>
              </a:ext>
            </a:extLst>
          </p:cNvPr>
          <p:cNvGrpSpPr/>
          <p:nvPr/>
        </p:nvGrpSpPr>
        <p:grpSpPr>
          <a:xfrm>
            <a:off x="11581833" y="1580430"/>
            <a:ext cx="5677467" cy="867617"/>
            <a:chOff x="0" y="-47625"/>
            <a:chExt cx="7569956" cy="1156823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D9DC4515-5DB1-6E26-41BC-1F8708952684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A05E7CEB-066E-67F9-01F3-C10A8B553DAF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B0858848-4AB5-56A4-1C8E-2AAE4D513346}"/>
              </a:ext>
            </a:extLst>
          </p:cNvPr>
          <p:cNvGrpSpPr/>
          <p:nvPr/>
        </p:nvGrpSpPr>
        <p:grpSpPr>
          <a:xfrm>
            <a:off x="11581833" y="6964868"/>
            <a:ext cx="5677467" cy="867617"/>
            <a:chOff x="0" y="-47625"/>
            <a:chExt cx="7569956" cy="1156823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1A0B0CD1-951E-D0ED-79FD-9833767C65C0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57673EC1-B97B-AA55-BCFE-FE92E99B61E0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B7C3AE0-62B6-43DD-1FBF-861BD5DD951C}"/>
              </a:ext>
            </a:extLst>
          </p:cNvPr>
          <p:cNvSpPr txBox="1"/>
          <p:nvPr/>
        </p:nvSpPr>
        <p:spPr>
          <a:xfrm>
            <a:off x="10545225" y="1580430"/>
            <a:ext cx="75650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Performance Over Time Analysis:</a:t>
            </a:r>
          </a:p>
          <a:p>
            <a:pPr algn="just"/>
            <a:r>
              <a:rPr lang="en-US" sz="2200" dirty="0"/>
              <a:t>We examined content performance monthly, focusing on total "Reaction Type. Score." This helps identify trends in user engagement and associate performance changes with specific content or external factors like holidays</a:t>
            </a:r>
            <a:endParaRPr lang="en-US" sz="2200" b="1" dirty="0"/>
          </a:p>
          <a:p>
            <a:pPr algn="just"/>
            <a:r>
              <a:rPr lang="en-US" sz="2200" b="1" dirty="0"/>
              <a:t>Insight: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High performance often aligns with specific content types or campaigns. A decline may indicate content fatigue or audience disengagement, prompting a need to adjust the strategy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Next Steps: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Capitalize on High Performance: Schedule future content around high engagement periods.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 Investigate Declines: Analyze downward trends to determine causes and adapt the content strategy.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Test New Formats: Experiment with different content formats during declines to capture audience interest again.</a:t>
            </a:r>
          </a:p>
        </p:txBody>
      </p:sp>
    </p:spTree>
    <p:extLst>
      <p:ext uri="{BB962C8B-B14F-4D97-AF65-F5344CB8AC3E}">
        <p14:creationId xmlns:p14="http://schemas.microsoft.com/office/powerpoint/2010/main" val="248455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2C73-3C25-E651-47C6-573468377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887008-12F5-5AA9-AB57-FF3D5B8F8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5003701"/>
            <a:ext cx="942466" cy="27959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9896142-D577-C4AE-53BA-6BCC60999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2227332"/>
            <a:ext cx="942466" cy="27959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ACB665A-B426-1DF5-846B-A58237789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143618" y="7780070"/>
            <a:ext cx="942466" cy="2795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C388E5-EDD6-D894-6382-84C7946C78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69" t="1617" r="4069" b="1617"/>
          <a:stretch>
            <a:fillRect/>
          </a:stretch>
        </p:blipFill>
        <p:spPr>
          <a:xfrm>
            <a:off x="5438298" y="1161805"/>
            <a:ext cx="5036754" cy="796339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2D0B773-3E9E-D74A-9A65-6AA14C8961B3}"/>
              </a:ext>
            </a:extLst>
          </p:cNvPr>
          <p:cNvSpPr txBox="1"/>
          <p:nvPr/>
        </p:nvSpPr>
        <p:spPr>
          <a:xfrm>
            <a:off x="457200" y="4539600"/>
            <a:ext cx="470355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eorgia" panose="02040502050405020303" pitchFamily="18" charset="0"/>
              </a:rPr>
              <a:t>Summary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433AFE-011B-0B39-7A54-F84231C79116}"/>
              </a:ext>
            </a:extLst>
          </p:cNvPr>
          <p:cNvGrpSpPr/>
          <p:nvPr/>
        </p:nvGrpSpPr>
        <p:grpSpPr>
          <a:xfrm>
            <a:off x="327032" y="9481425"/>
            <a:ext cx="9711338" cy="2017079"/>
            <a:chOff x="0" y="0"/>
            <a:chExt cx="12948451" cy="268943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9C6BF2E-4161-E35E-3D8A-24097861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7D4D0F39-FE32-969B-2C28-870B302A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9BB21716-B1EA-529D-E0D7-A0D9ED89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33DD00CA-4779-321A-D189-29BE04858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AC4D903-D987-37C7-E51F-BA0090195B77}"/>
              </a:ext>
            </a:extLst>
          </p:cNvPr>
          <p:cNvGrpSpPr/>
          <p:nvPr/>
        </p:nvGrpSpPr>
        <p:grpSpPr>
          <a:xfrm>
            <a:off x="327032" y="-1179605"/>
            <a:ext cx="9711338" cy="2017079"/>
            <a:chOff x="0" y="0"/>
            <a:chExt cx="12948451" cy="2689439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0FFB34AD-D5DC-2D4B-2A74-7CFB1DD3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06A4AD7B-3E7B-12F9-1AEB-52F1C1B8F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9F5C66CA-07DB-9D57-12E9-086C35BC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258EDCFF-4E93-7C9E-408B-AAC50193E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3FD02E7D-4743-55A9-CB8C-CFA01BF725E3}"/>
              </a:ext>
            </a:extLst>
          </p:cNvPr>
          <p:cNvGrpSpPr/>
          <p:nvPr/>
        </p:nvGrpSpPr>
        <p:grpSpPr>
          <a:xfrm>
            <a:off x="11581833" y="1580430"/>
            <a:ext cx="5677467" cy="867617"/>
            <a:chOff x="0" y="-47625"/>
            <a:chExt cx="7569956" cy="1156823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E22125DF-CCB7-70FF-4DD2-F168C1C3C009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E8BDD03C-5FE4-5F2A-9160-0732CF529D4E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11C2594C-1CB3-8848-C7A4-C9B8835EC964}"/>
              </a:ext>
            </a:extLst>
          </p:cNvPr>
          <p:cNvGrpSpPr/>
          <p:nvPr/>
        </p:nvGrpSpPr>
        <p:grpSpPr>
          <a:xfrm>
            <a:off x="11581833" y="6964868"/>
            <a:ext cx="5677467" cy="867617"/>
            <a:chOff x="0" y="-47625"/>
            <a:chExt cx="7569956" cy="1156823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0EE74A42-DAC5-2E91-2DF8-8C93950FA8AD}"/>
                </a:ext>
              </a:extLst>
            </p:cNvPr>
            <p:cNvSpPr txBox="1"/>
            <p:nvPr/>
          </p:nvSpPr>
          <p:spPr>
            <a:xfrm>
              <a:off x="0" y="691990"/>
              <a:ext cx="7569956" cy="417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lang="en-US" sz="1900" spc="-19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2376EBC2-EE18-2F35-0121-945F5BA94BE4}"/>
                </a:ext>
              </a:extLst>
            </p:cNvPr>
            <p:cNvSpPr txBox="1"/>
            <p:nvPr/>
          </p:nvSpPr>
          <p:spPr>
            <a:xfrm>
              <a:off x="0" y="-47625"/>
              <a:ext cx="7569956" cy="45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spc="-21" dirty="0">
                <a:solidFill>
                  <a:srgbClr val="000000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FBF8BB4-24E1-0302-5C6D-448376B737BC}"/>
              </a:ext>
            </a:extLst>
          </p:cNvPr>
          <p:cNvSpPr txBox="1"/>
          <p:nvPr/>
        </p:nvSpPr>
        <p:spPr>
          <a:xfrm>
            <a:off x="10545225" y="1580430"/>
            <a:ext cx="7565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Reaction Type Breakdown Analysis:</a:t>
            </a:r>
          </a:p>
          <a:p>
            <a:pPr algn="just"/>
            <a:r>
              <a:rPr lang="en-US" sz="2200" b="1" dirty="0"/>
              <a:t>Analysis:</a:t>
            </a:r>
          </a:p>
          <a:p>
            <a:pPr algn="just"/>
            <a:r>
              <a:rPr lang="en-US" sz="2200" dirty="0"/>
              <a:t>We categorized reactions by sentiment (positive, negative, neutral) to evaluate their contribution to overall engagement. This helps us understand how well the content meets audience expectation</a:t>
            </a:r>
            <a:endParaRPr lang="en-US" sz="2200" b="1" dirty="0"/>
          </a:p>
          <a:p>
            <a:pPr algn="just"/>
            <a:r>
              <a:rPr lang="en-US" sz="2200" b="1" dirty="0"/>
              <a:t>Insight: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A high percentage of positive reactions indicates strong engagement and satisfaction, while dominant neutral or negative reactions highlight areas needing improvement.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Next Steps: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Increase Positive Sentiment: Identify successful elements in positive content and apply them to others.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Address Negative Sentiment: Improve content with higher negative reactions by enhancing relevance and quality.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Rework Neutral Content: Make neutral reactions more engaging through better storytelling and visuals.</a:t>
            </a:r>
          </a:p>
        </p:txBody>
      </p:sp>
    </p:spTree>
    <p:extLst>
      <p:ext uri="{BB962C8B-B14F-4D97-AF65-F5344CB8AC3E}">
        <p14:creationId xmlns:p14="http://schemas.microsoft.com/office/powerpoint/2010/main" val="112116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21913" y="5552246"/>
            <a:ext cx="5385738" cy="42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spc="-26" dirty="0">
                <a:solidFill>
                  <a:srgbClr val="FFFFFF"/>
                </a:solidFill>
                <a:latin typeface="Georgia" panose="02040502050405020303" pitchFamily="18" charset="0"/>
              </a:rPr>
              <a:t>ANY QUESTIONS?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8428" y="3599225"/>
            <a:ext cx="3546595" cy="3371248"/>
            <a:chOff x="0" y="0"/>
            <a:chExt cx="4728794" cy="449499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782946" y="549149"/>
              <a:ext cx="3945848" cy="394584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160550" y="152500"/>
              <a:ext cx="3945848" cy="395426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669076" y="4178375"/>
            <a:ext cx="57298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  <a:latin typeface="Georgia" panose="02040502050405020303" pitchFamily="18" charset="0"/>
              </a:rPr>
              <a:t>Thank you!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7113" y="-1140306"/>
            <a:ext cx="17253775" cy="2017079"/>
            <a:chOff x="0" y="0"/>
            <a:chExt cx="23005033" cy="26894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517113" y="9394369"/>
            <a:ext cx="17253775" cy="2017079"/>
            <a:chOff x="0" y="0"/>
            <a:chExt cx="23005033" cy="2689439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21591" y="3285301"/>
            <a:ext cx="8673443" cy="3570284"/>
            <a:chOff x="0" y="0"/>
            <a:chExt cx="11564591" cy="476037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1564591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spc="-80" dirty="0">
                  <a:solidFill>
                    <a:srgbClr val="000000"/>
                  </a:solidFill>
                  <a:latin typeface="Agency FB" panose="020B0503020202020204" pitchFamily="34" charset="0"/>
                </a:rPr>
                <a:t>Today's agenda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98167"/>
              <a:ext cx="11564591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buFont typeface="+mj-lt"/>
                <a:buAutoNum type="arabicPeriod"/>
              </a:pPr>
              <a:r>
                <a:rPr lang="en-US" sz="2000" b="1" dirty="0" err="1">
                  <a:latin typeface="Agency FB" panose="020B0503020202020204" pitchFamily="34" charset="0"/>
                </a:rPr>
                <a:t>Agenda:Introduction</a:t>
              </a:r>
              <a:r>
                <a:rPr lang="en-US" sz="2000" b="1" dirty="0">
                  <a:latin typeface="Agency FB" panose="020B0503020202020204" pitchFamily="34" charset="0"/>
                </a:rPr>
                <a:t> and Key Brief Points</a:t>
              </a:r>
              <a:endParaRPr lang="en-US" sz="2000" dirty="0">
                <a:latin typeface="Agency FB" panose="020B0503020202020204" pitchFamily="34" charset="0"/>
              </a:endParaRPr>
            </a:p>
            <a:p>
              <a:pPr>
                <a:buFont typeface="+mj-lt"/>
                <a:buAutoNum type="arabicPeriod"/>
              </a:pPr>
              <a:r>
                <a:rPr lang="en-US" sz="2000" b="1" dirty="0">
                  <a:latin typeface="Agency FB" panose="020B0503020202020204" pitchFamily="34" charset="0"/>
                </a:rPr>
                <a:t>Defining the Problem</a:t>
              </a:r>
              <a:endParaRPr lang="en-US" sz="2000" dirty="0">
                <a:latin typeface="Agency FB" panose="020B0503020202020204" pitchFamily="34" charset="0"/>
              </a:endParaRPr>
            </a:p>
            <a:p>
              <a:pPr>
                <a:buFont typeface="+mj-lt"/>
                <a:buAutoNum type="arabicPeriod"/>
              </a:pPr>
              <a:r>
                <a:rPr lang="en-US" sz="2000" b="1" dirty="0">
                  <a:latin typeface="Agency FB" panose="020B0503020202020204" pitchFamily="34" charset="0"/>
                </a:rPr>
                <a:t>Analytics Team Overview</a:t>
              </a:r>
              <a:endParaRPr lang="en-US" sz="2000" dirty="0">
                <a:latin typeface="Agency FB" panose="020B0503020202020204" pitchFamily="34" charset="0"/>
              </a:endParaRPr>
            </a:p>
            <a:p>
              <a:pPr>
                <a:buFont typeface="+mj-lt"/>
                <a:buAutoNum type="arabicPeriod"/>
              </a:pPr>
              <a:r>
                <a:rPr lang="en-US" sz="2000" b="1" dirty="0">
                  <a:latin typeface="Agency FB" panose="020B0503020202020204" pitchFamily="34" charset="0"/>
                </a:rPr>
                <a:t>Process and Methodology</a:t>
              </a:r>
              <a:endParaRPr lang="en-US" sz="2000" dirty="0">
                <a:latin typeface="Agency FB" panose="020B0503020202020204" pitchFamily="34" charset="0"/>
              </a:endParaRPr>
            </a:p>
            <a:p>
              <a:pPr>
                <a:buFont typeface="+mj-lt"/>
                <a:buAutoNum type="arabicPeriod"/>
              </a:pPr>
              <a:r>
                <a:rPr lang="en-US" sz="2000" b="1" dirty="0">
                  <a:latin typeface="Agency FB" panose="020B0503020202020204" pitchFamily="34" charset="0"/>
                </a:rPr>
                <a:t>Insights and Recommendations</a:t>
              </a:r>
              <a:endParaRPr lang="en-US" sz="2000" dirty="0">
                <a:latin typeface="Agency FB" panose="020B0503020202020204" pitchFamily="34" charset="0"/>
              </a:endParaRPr>
            </a:p>
            <a:p>
              <a:pPr>
                <a:buFont typeface="+mj-lt"/>
                <a:buAutoNum type="arabicPeriod"/>
              </a:pPr>
              <a:r>
                <a:rPr lang="en-US" sz="2000" b="1" dirty="0">
                  <a:latin typeface="Agency FB" panose="020B0503020202020204" pitchFamily="34" charset="0"/>
                </a:rPr>
                <a:t>Next Steps</a:t>
              </a:r>
              <a:endParaRPr lang="en-US" sz="2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07242" y="-1685151"/>
            <a:ext cx="3545508" cy="3370302"/>
            <a:chOff x="0" y="0"/>
            <a:chExt cx="4727344" cy="4493736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610070" y="3458349"/>
            <a:ext cx="3545508" cy="3370302"/>
            <a:chOff x="0" y="0"/>
            <a:chExt cx="4727344" cy="4493736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1912898" y="8601849"/>
            <a:ext cx="3545508" cy="3370302"/>
            <a:chOff x="0" y="0"/>
            <a:chExt cx="4727344" cy="4493736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-927557" y="406153"/>
            <a:ext cx="2253799" cy="9474693"/>
            <a:chOff x="0" y="0"/>
            <a:chExt cx="3005065" cy="1263292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113" y="584601"/>
            <a:ext cx="17253775" cy="9117799"/>
            <a:chOff x="0" y="0"/>
            <a:chExt cx="23005033" cy="121570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3155875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6311751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9467626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3155875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6311751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9467626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3155875"/>
              <a:ext cx="2891870" cy="268943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6311751"/>
              <a:ext cx="2891870" cy="268943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9467626"/>
              <a:ext cx="2891870" cy="268943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3155875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6311751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9467626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3155875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6311751"/>
              <a:ext cx="2891870" cy="268943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9467626"/>
              <a:ext cx="2891870" cy="268943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3155875"/>
              <a:ext cx="2891870" cy="2689439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6311751"/>
              <a:ext cx="2891870" cy="268943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9467626"/>
              <a:ext cx="2891870" cy="268943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155875"/>
              <a:ext cx="2891870" cy="268943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311751"/>
              <a:ext cx="2891870" cy="268943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467626"/>
              <a:ext cx="2891870" cy="2689439"/>
            </a:xfrm>
            <a:prstGeom prst="rect">
              <a:avLst/>
            </a:prstGeom>
          </p:spPr>
        </p:pic>
      </p:grpSp>
      <p:sp>
        <p:nvSpPr>
          <p:cNvPr id="31" name="AutoShape 31"/>
          <p:cNvSpPr/>
          <p:nvPr/>
        </p:nvSpPr>
        <p:spPr>
          <a:xfrm>
            <a:off x="4946896" y="2005584"/>
            <a:ext cx="11342283" cy="627583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21"/>
          <a:stretch>
            <a:fillRect/>
          </a:stretch>
        </p:blipFill>
        <p:spPr>
          <a:xfrm rot="10799999">
            <a:off x="1983048" y="1909668"/>
            <a:ext cx="6453903" cy="6467663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969013" y="3935700"/>
            <a:ext cx="448197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  <a:latin typeface="Georgia" panose="02040502050405020303" pitchFamily="18" charset="0"/>
              </a:rPr>
              <a:t>Project Recap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A2F0CB-F3A1-0DBE-AB45-F5CBDCCFAF3E}"/>
              </a:ext>
            </a:extLst>
          </p:cNvPr>
          <p:cNvSpPr txBox="1"/>
          <p:nvPr/>
        </p:nvSpPr>
        <p:spPr>
          <a:xfrm>
            <a:off x="8436952" y="2260269"/>
            <a:ext cx="75650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Points from the Brief: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requires an analysis of content categories.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Objective: Identify the top 5 categories by popularity, as quantified by the total "Score" of reaction types.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Requirements: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ID, category, content type, reaction type, and reaction score.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Model Recap: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Popularity = Total "Score" aggregated for each content category.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8195696"/>
            <a:ext cx="3545508" cy="3370302"/>
            <a:chOff x="0" y="0"/>
            <a:chExt cx="4727344" cy="449373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0" y="0"/>
            <a:ext cx="9964482" cy="10287000"/>
          </a:xfrm>
          <a:prstGeom prst="rect">
            <a:avLst/>
          </a:prstGeom>
          <a:solidFill>
            <a:srgbClr val="A100FF"/>
          </a:solidFill>
          <a:ln>
            <a:solidFill>
              <a:srgbClr val="A100FF"/>
            </a:solidFill>
          </a:ln>
        </p:spPr>
        <p:txBody>
          <a:bodyPr/>
          <a:lstStyle/>
          <a:p>
            <a:endParaRPr lang="en-AU" dirty="0"/>
          </a:p>
        </p:txBody>
      </p:sp>
      <p:grpSp>
        <p:nvGrpSpPr>
          <p:cNvPr id="7" name="Group 7"/>
          <p:cNvGrpSpPr/>
          <p:nvPr/>
        </p:nvGrpSpPr>
        <p:grpSpPr>
          <a:xfrm>
            <a:off x="-146279" y="406153"/>
            <a:ext cx="2253799" cy="9474693"/>
            <a:chOff x="0" y="0"/>
            <a:chExt cx="3005065" cy="1263292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98688" y="1464558"/>
            <a:ext cx="3438614" cy="3297100"/>
            <a:chOff x="0" y="154662"/>
            <a:chExt cx="4584818" cy="4396135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656398"/>
              <a:ext cx="3894399" cy="3894399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963488"/>
              </a:solidFill>
            </p:spPr>
            <p:txBody>
              <a:bodyPr/>
              <a:lstStyle/>
              <a:p>
                <a:endParaRPr lang="en-AU" dirty="0"/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321"/>
            <a:stretch>
              <a:fillRect/>
            </a:stretch>
          </p:blipFill>
          <p:spPr>
            <a:xfrm rot="16484543">
              <a:off x="686267" y="150511"/>
              <a:ext cx="3894400" cy="390270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5986267" y="-1061348"/>
            <a:ext cx="3545508" cy="3370302"/>
            <a:chOff x="0" y="0"/>
            <a:chExt cx="4727344" cy="4493736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 l="24693" r="24693"/>
          <a:stretch>
            <a:fillRect/>
          </a:stretch>
        </p:blipFill>
        <p:spPr>
          <a:xfrm>
            <a:off x="11007484" y="1028700"/>
            <a:ext cx="6251816" cy="82296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503377" y="1267752"/>
            <a:ext cx="57868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  <a:latin typeface="Georgia" panose="02040502050405020303" pitchFamily="18" charset="0"/>
              </a:rPr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D397C-9DF2-2DB1-1523-167D653857C7}"/>
              </a:ext>
            </a:extLst>
          </p:cNvPr>
          <p:cNvSpPr txBox="1"/>
          <p:nvPr/>
        </p:nvSpPr>
        <p:spPr>
          <a:xfrm>
            <a:off x="1694545" y="2908339"/>
            <a:ext cx="75650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Key Points from the Brief: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Client requires an analysis of content categories.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Objective: Identify the top 5 categories by popularity, as quantified by the total "Score" of reaction types.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Requirements: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Content ID, category, content type, reaction type, and reaction score.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Data Model Recap: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Popularity = Total "Score" aggregated for each content category.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6723" y="406153"/>
            <a:ext cx="9939843" cy="9474693"/>
            <a:chOff x="0" y="0"/>
            <a:chExt cx="13253124" cy="126329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16020" y="0"/>
              <a:ext cx="3005065" cy="279471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16020" y="9838214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32040" y="0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32040" y="9838214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0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3279405"/>
              <a:ext cx="3005065" cy="27947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6558809"/>
              <a:ext cx="3005065" cy="279471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48060" y="9838214"/>
              <a:ext cx="3005065" cy="2794710"/>
            </a:xfrm>
            <a:prstGeom prst="rect">
              <a:avLst/>
            </a:prstGeom>
          </p:spPr>
        </p:pic>
      </p:grpSp>
      <p:sp>
        <p:nvSpPr>
          <p:cNvPr id="15" name="AutoShape 15"/>
          <p:cNvSpPr/>
          <p:nvPr/>
        </p:nvSpPr>
        <p:spPr>
          <a:xfrm>
            <a:off x="2110745" y="1825527"/>
            <a:ext cx="6750815" cy="663594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825797" y="1270731"/>
            <a:ext cx="2085137" cy="208513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1419219" y="1028700"/>
            <a:ext cx="2174041" cy="2165548"/>
            <a:chOff x="0" y="0"/>
            <a:chExt cx="6502400" cy="6477000"/>
          </a:xfrm>
        </p:grpSpPr>
        <p:sp>
          <p:nvSpPr>
            <p:cNvPr id="19" name="Freeform 1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136837" t="-28774" r="-84967" b="-86469"/>
              </a:stretch>
            </a:blipFill>
            <a:ln>
              <a:solidFill>
                <a:srgbClr val="00BAFF"/>
              </a:solidFill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825797" y="4221947"/>
            <a:ext cx="2085137" cy="208513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411515" y="4002073"/>
            <a:ext cx="2187334" cy="2123082"/>
            <a:chOff x="-23042" y="66269"/>
            <a:chExt cx="6542158" cy="6349987"/>
          </a:xfrm>
        </p:grpSpPr>
        <p:sp>
          <p:nvSpPr>
            <p:cNvPr id="24" name="Freeform 24"/>
            <p:cNvSpPr/>
            <p:nvPr/>
          </p:nvSpPr>
          <p:spPr>
            <a:xfrm>
              <a:off x="-23042" y="119185"/>
              <a:ext cx="6542158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162891" t="-16684" r="-160683" b="-166629"/>
              </a:stretch>
            </a:blipFill>
            <a:ln>
              <a:solidFill>
                <a:srgbClr val="00BAFF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2E44D8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1825797" y="7173163"/>
            <a:ext cx="2085137" cy="2085137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A100FF"/>
            </a:solidFill>
          </p:spPr>
          <p:txBody>
            <a:bodyPr/>
            <a:lstStyle/>
            <a:p>
              <a:endParaRPr lang="en-AU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760522" y="2865706"/>
            <a:ext cx="561227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eorgia" panose="02040502050405020303" pitchFamily="18" charset="0"/>
              </a:rPr>
              <a:t>The Analytics team</a:t>
            </a: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6711C2FD-8DC3-7C1D-F04F-A8EF7F6FA424}"/>
              </a:ext>
            </a:extLst>
          </p:cNvPr>
          <p:cNvSpPr txBox="1"/>
          <p:nvPr/>
        </p:nvSpPr>
        <p:spPr>
          <a:xfrm>
            <a:off x="13981007" y="1228292"/>
            <a:ext cx="4306993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/>
              <a:t>Andrew Fleming:</a:t>
            </a:r>
            <a:r>
              <a:rPr lang="en-US" sz="2000" dirty="0"/>
              <a:t> Chief Technical Architect</a:t>
            </a:r>
          </a:p>
          <a:p>
            <a:endParaRPr lang="en-US" sz="2000" dirty="0"/>
          </a:p>
          <a:p>
            <a:r>
              <a:rPr lang="en-US" sz="2000" dirty="0"/>
              <a:t>Oversaw data infrastructure and ensured data integrity.</a:t>
            </a: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0168AEC9-D74E-09D6-A576-5DAE9B601657}"/>
              </a:ext>
            </a:extLst>
          </p:cNvPr>
          <p:cNvSpPr txBox="1"/>
          <p:nvPr/>
        </p:nvSpPr>
        <p:spPr>
          <a:xfrm>
            <a:off x="13901551" y="7601724"/>
            <a:ext cx="430699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/>
              <a:t>Abiola Lawal: Data Analyst</a:t>
            </a:r>
          </a:p>
          <a:p>
            <a:endParaRPr lang="en-US" sz="2000" dirty="0"/>
          </a:p>
          <a:p>
            <a:r>
              <a:rPr lang="en-US" sz="2000" dirty="0"/>
              <a:t>Cleaned, modeled, and analyzed the data to derive actionable insights.</a:t>
            </a:r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2746A24E-04C8-9966-AA69-934A205D868A}"/>
              </a:ext>
            </a:extLst>
          </p:cNvPr>
          <p:cNvSpPr txBox="1"/>
          <p:nvPr/>
        </p:nvSpPr>
        <p:spPr>
          <a:xfrm>
            <a:off x="14200920" y="4294172"/>
            <a:ext cx="408708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/>
              <a:t>Marcus </a:t>
            </a:r>
            <a:r>
              <a:rPr lang="en-US" sz="2000" dirty="0" err="1"/>
              <a:t>Rompton</a:t>
            </a:r>
            <a:r>
              <a:rPr lang="en-US" sz="2000" dirty="0"/>
              <a:t>: Senior                                           Principal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Provided strategic direction for the analysis.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43C061-C2A5-ACE9-CDB2-33A795E8D5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804" y="7372883"/>
            <a:ext cx="1905000" cy="190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5296" y="406153"/>
            <a:ext cx="10042534" cy="9474693"/>
            <a:chOff x="0" y="0"/>
            <a:chExt cx="13390046" cy="1263292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10232"/>
            <a:stretch>
              <a:fillRect/>
            </a:stretch>
          </p:blipFill>
          <p:spPr>
            <a:xfrm>
              <a:off x="6923321" y="6558809"/>
              <a:ext cx="2697587" cy="279471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923321" y="9838214"/>
              <a:ext cx="3005065" cy="279471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3279405"/>
              <a:ext cx="3005065" cy="279471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6558809"/>
              <a:ext cx="3005065" cy="279471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61660" y="9838214"/>
              <a:ext cx="3005065" cy="279471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005065" cy="279471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3279405"/>
              <a:ext cx="3005065" cy="279471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6558809"/>
              <a:ext cx="3005065" cy="279471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9838214"/>
              <a:ext cx="3005065" cy="279471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384981" y="9838214"/>
              <a:ext cx="3005065" cy="2794710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903391" y="1027892"/>
            <a:ext cx="1854962" cy="1781248"/>
            <a:chOff x="0" y="0"/>
            <a:chExt cx="2473282" cy="2374997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3758754" y="2639980"/>
            <a:ext cx="1854962" cy="1781248"/>
            <a:chOff x="0" y="0"/>
            <a:chExt cx="2473282" cy="2374997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5614117" y="4252068"/>
            <a:ext cx="1854962" cy="1781248"/>
            <a:chOff x="0" y="0"/>
            <a:chExt cx="2473282" cy="2374997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7469480" y="5864156"/>
            <a:ext cx="1854962" cy="1781248"/>
            <a:chOff x="0" y="0"/>
            <a:chExt cx="2473282" cy="2374997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9324843" y="7476244"/>
            <a:ext cx="1854962" cy="1781248"/>
            <a:chOff x="0" y="0"/>
            <a:chExt cx="2473282" cy="2374997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342565"/>
              <a:ext cx="2032432" cy="2032432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2831A2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 rot="-5115457">
              <a:off x="358154" y="78550"/>
              <a:ext cx="2032432" cy="2036765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0667818" y="1028700"/>
            <a:ext cx="664254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 dirty="0">
                <a:solidFill>
                  <a:srgbClr val="FFFFFF"/>
                </a:solidFill>
                <a:latin typeface="Georgia" panose="02040502050405020303" pitchFamily="18" charset="0"/>
              </a:rPr>
              <a:t>Process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30944" y="1372359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34646" y="2984043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108223" y="7828620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93880" y="6204766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96750" y="4605252"/>
            <a:ext cx="1229487" cy="95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2"/>
              </a:lnSpc>
            </a:pPr>
            <a:r>
              <a:rPr lang="en-US" sz="7192" spc="-640" dirty="0">
                <a:solidFill>
                  <a:srgbClr val="FFFFFF"/>
                </a:solidFill>
                <a:latin typeface="Clear Sans Regular Bold"/>
              </a:rPr>
              <a:t>3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636DD7B8-0DB1-771D-54AE-2BBE59D2BC07}"/>
              </a:ext>
            </a:extLst>
          </p:cNvPr>
          <p:cNvSpPr txBox="1"/>
          <p:nvPr/>
        </p:nvSpPr>
        <p:spPr>
          <a:xfrm>
            <a:off x="3908019" y="1131042"/>
            <a:ext cx="75981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Data Collection: Identified</a:t>
            </a:r>
            <a:r>
              <a:rPr lang="en-US" sz="2000" dirty="0">
                <a:solidFill>
                  <a:schemeClr val="bg1"/>
                </a:solidFill>
              </a:rPr>
              <a:t> and extracted relevant datasets (content ID, category, content type, reaction type, and reaction score).</a:t>
            </a: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0B6DD183-EC72-1969-43D0-5759C8D47784}"/>
              </a:ext>
            </a:extLst>
          </p:cNvPr>
          <p:cNvSpPr txBox="1"/>
          <p:nvPr/>
        </p:nvSpPr>
        <p:spPr>
          <a:xfrm>
            <a:off x="6041158" y="2713068"/>
            <a:ext cx="69675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Data Cleaning and Preparation: Removed</a:t>
            </a:r>
            <a:r>
              <a:rPr lang="en-US" sz="2000" dirty="0">
                <a:solidFill>
                  <a:schemeClr val="bg1"/>
                </a:solidFill>
              </a:rPr>
              <a:t> duplicates, handled missing values, and merged datasets.</a:t>
            </a: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0CDFDF4F-B4BE-8C9F-62E2-1196FCD67192}"/>
              </a:ext>
            </a:extLst>
          </p:cNvPr>
          <p:cNvSpPr txBox="1"/>
          <p:nvPr/>
        </p:nvSpPr>
        <p:spPr>
          <a:xfrm>
            <a:off x="7853931" y="4312191"/>
            <a:ext cx="69675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Data Modeling: </a:t>
            </a:r>
            <a:r>
              <a:rPr lang="en-US" sz="2000" dirty="0">
                <a:solidFill>
                  <a:schemeClr val="bg1"/>
                </a:solidFill>
              </a:rPr>
              <a:t>Aggregated reaction scores for each content category.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DA215F1A-9B24-9D48-A059-D41D214152EB}"/>
              </a:ext>
            </a:extLst>
          </p:cNvPr>
          <p:cNvSpPr txBox="1"/>
          <p:nvPr/>
        </p:nvSpPr>
        <p:spPr>
          <a:xfrm>
            <a:off x="9773409" y="5865099"/>
            <a:ext cx="69675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Analysis: </a:t>
            </a:r>
            <a:r>
              <a:rPr lang="en-US" sz="2000" dirty="0">
                <a:solidFill>
                  <a:schemeClr val="bg1"/>
                </a:solidFill>
              </a:rPr>
              <a:t>Ranked categories based on their total scores.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Visualized results to highlight the top 5 categories.</a:t>
            </a: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90168768-FC6F-EB2E-4A98-EC1A26C6A7F8}"/>
              </a:ext>
            </a:extLst>
          </p:cNvPr>
          <p:cNvSpPr txBox="1"/>
          <p:nvPr/>
        </p:nvSpPr>
        <p:spPr>
          <a:xfrm>
            <a:off x="11386399" y="7837278"/>
            <a:ext cx="6967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Tools Used: </a:t>
            </a:r>
            <a:r>
              <a:rPr lang="en-US" sz="2000" dirty="0">
                <a:solidFill>
                  <a:schemeClr val="bg1"/>
                </a:solidFill>
              </a:rPr>
              <a:t>Excel, Power BI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27159" y="6480806"/>
            <a:ext cx="2972219" cy="8817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860915"/>
            <a:ext cx="463612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 dirty="0">
                <a:solidFill>
                  <a:srgbClr val="000000"/>
                </a:solidFill>
                <a:latin typeface="Georgia" panose="02040502050405020303" pitchFamily="18" charset="0"/>
              </a:rPr>
              <a:t>Insights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7112" y="7810500"/>
            <a:ext cx="17253775" cy="2017079"/>
            <a:chOff x="0" y="0"/>
            <a:chExt cx="23005033" cy="26894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72183" y="6480309"/>
            <a:ext cx="2972219" cy="881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70342" y="6480309"/>
            <a:ext cx="2972219" cy="881758"/>
          </a:xfrm>
          <a:prstGeom prst="rect">
            <a:avLst/>
          </a:prstGeom>
        </p:spPr>
      </p:pic>
      <p:sp>
        <p:nvSpPr>
          <p:cNvPr id="14" name="TextBox 31">
            <a:extLst>
              <a:ext uri="{FF2B5EF4-FFF2-40B4-BE49-F238E27FC236}">
                <a16:creationId xmlns:a16="http://schemas.microsoft.com/office/drawing/2014/main" id="{20352A2C-9927-F64E-8AC4-752A788F1ABD}"/>
              </a:ext>
            </a:extLst>
          </p:cNvPr>
          <p:cNvSpPr txBox="1"/>
          <p:nvPr/>
        </p:nvSpPr>
        <p:spPr>
          <a:xfrm>
            <a:off x="1822568" y="5786648"/>
            <a:ext cx="35813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/>
              <a:t>Unique Categories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65B067D1-AC5A-6C16-09EA-5C233BC0AB33}"/>
              </a:ext>
            </a:extLst>
          </p:cNvPr>
          <p:cNvSpPr txBox="1"/>
          <p:nvPr/>
        </p:nvSpPr>
        <p:spPr>
          <a:xfrm>
            <a:off x="2845801" y="4885572"/>
            <a:ext cx="128895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rgbClr val="A100FF"/>
                </a:solidFill>
              </a:rPr>
              <a:t>16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593ABAB3-570D-9010-FB1E-92455ABA6180}"/>
              </a:ext>
            </a:extLst>
          </p:cNvPr>
          <p:cNvSpPr txBox="1"/>
          <p:nvPr/>
        </p:nvSpPr>
        <p:spPr>
          <a:xfrm>
            <a:off x="7353300" y="5785654"/>
            <a:ext cx="35813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/>
              <a:t>Animal Reactions</a:t>
            </a:r>
          </a:p>
        </p:txBody>
      </p:sp>
      <p:sp>
        <p:nvSpPr>
          <p:cNvPr id="17" name="TextBox 31">
            <a:extLst>
              <a:ext uri="{FF2B5EF4-FFF2-40B4-BE49-F238E27FC236}">
                <a16:creationId xmlns:a16="http://schemas.microsoft.com/office/drawing/2014/main" id="{ED8D6737-0266-4967-87E5-6065F48E1FB7}"/>
              </a:ext>
            </a:extLst>
          </p:cNvPr>
          <p:cNvSpPr txBox="1"/>
          <p:nvPr/>
        </p:nvSpPr>
        <p:spPr>
          <a:xfrm>
            <a:off x="8059549" y="4906831"/>
            <a:ext cx="179139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A100FF"/>
                </a:solidFill>
              </a:defRPr>
            </a:lvl1pPr>
          </a:lstStyle>
          <a:p>
            <a:r>
              <a:rPr lang="en-US" dirty="0"/>
              <a:t>1897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AFE0BDCF-61A6-5974-34AD-807A2117F80D}"/>
              </a:ext>
            </a:extLst>
          </p:cNvPr>
          <p:cNvSpPr txBox="1"/>
          <p:nvPr/>
        </p:nvSpPr>
        <p:spPr>
          <a:xfrm>
            <a:off x="12670342" y="5887070"/>
            <a:ext cx="394125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/>
              <a:t>Month with most post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BC9F599A-140C-8F4B-365D-26528BFA55FE}"/>
              </a:ext>
            </a:extLst>
          </p:cNvPr>
          <p:cNvSpPr txBox="1"/>
          <p:nvPr/>
        </p:nvSpPr>
        <p:spPr>
          <a:xfrm>
            <a:off x="13376591" y="5008247"/>
            <a:ext cx="254920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4400">
                <a:solidFill>
                  <a:srgbClr val="A100FF"/>
                </a:solidFill>
              </a:defRPr>
            </a:lvl1pPr>
          </a:lstStyle>
          <a:p>
            <a:r>
              <a:rPr lang="en-US" dirty="0"/>
              <a:t>JANUARY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1" y="-710238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A59B444-B131-1B3E-75DC-DF0B290F3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82" y="1674041"/>
            <a:ext cx="15523044" cy="7373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5213" y="9490985"/>
            <a:ext cx="17253775" cy="2017079"/>
            <a:chOff x="0" y="0"/>
            <a:chExt cx="23005033" cy="268943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rot="1153642">
            <a:off x="979455" y="8814373"/>
            <a:ext cx="3545508" cy="3370302"/>
            <a:chOff x="0" y="0"/>
            <a:chExt cx="4727344" cy="4493736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55752" y="-1235382"/>
            <a:ext cx="17253775" cy="2017079"/>
            <a:chOff x="0" y="0"/>
            <a:chExt cx="23005033" cy="268943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760969" y="0"/>
              <a:ext cx="2891870" cy="268943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408776" y="0"/>
              <a:ext cx="2891870" cy="2689439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056582" y="0"/>
              <a:ext cx="2891870" cy="2689439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113163" y="0"/>
              <a:ext cx="2891870" cy="268943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04388" y="0"/>
              <a:ext cx="2891870" cy="268943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52194" y="0"/>
              <a:ext cx="2891870" cy="268943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91870" cy="2689439"/>
            </a:xfrm>
            <a:prstGeom prst="rect">
              <a:avLst/>
            </a:prstGeom>
          </p:spPr>
        </p:pic>
      </p:grpSp>
      <p:sp>
        <p:nvSpPr>
          <p:cNvPr id="22" name="AutoShape 22"/>
          <p:cNvSpPr/>
          <p:nvPr/>
        </p:nvSpPr>
        <p:spPr>
          <a:xfrm>
            <a:off x="0" y="0"/>
            <a:ext cx="2386482" cy="10287000"/>
          </a:xfrm>
          <a:prstGeom prst="rect">
            <a:avLst/>
          </a:prstGeom>
          <a:solidFill>
            <a:srgbClr val="A100FF"/>
          </a:solidFill>
        </p:spPr>
      </p:sp>
      <p:grpSp>
        <p:nvGrpSpPr>
          <p:cNvPr id="23" name="Group 23"/>
          <p:cNvGrpSpPr/>
          <p:nvPr/>
        </p:nvGrpSpPr>
        <p:grpSpPr>
          <a:xfrm>
            <a:off x="16515246" y="-1685151"/>
            <a:ext cx="3545508" cy="3370302"/>
            <a:chOff x="0" y="0"/>
            <a:chExt cx="4727344" cy="4493736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644072" y="410464"/>
              <a:ext cx="4083272" cy="4083272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A100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321"/>
            <a:stretch>
              <a:fillRect/>
            </a:stretch>
          </p:blipFill>
          <p:spPr>
            <a:xfrm>
              <a:off x="0" y="0"/>
              <a:ext cx="4083272" cy="4091977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872EC02-C090-AF4B-E954-ABB550EF7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16" y="1573341"/>
            <a:ext cx="6678786" cy="74740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0C6FA3-B23B-3978-4821-D6963F63BC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56" y="1383832"/>
            <a:ext cx="7503846" cy="75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  <wetp:taskpane dockstate="right" visibility="0" width="350" row="3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B3D46AD7-CFCE-4CA7-89F2-79F1DDADA830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11F6151-139B-4B89-BC60-B4F943D7423F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E7E31150-53FA-47CC-977F-D7B529DC3EEC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731</Words>
  <Application>Microsoft Office PowerPoint</Application>
  <PresentationFormat>Custom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Graphik Regular</vt:lpstr>
      <vt:lpstr>Clear Sans Regular Bold</vt:lpstr>
      <vt:lpstr>Georgia</vt:lpstr>
      <vt:lpstr>Agency FB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Kevin Dang</dc:creator>
  <cp:lastModifiedBy>Lawal Abiola</cp:lastModifiedBy>
  <cp:revision>11</cp:revision>
  <dcterms:created xsi:type="dcterms:W3CDTF">2006-08-16T00:00:00Z</dcterms:created>
  <dcterms:modified xsi:type="dcterms:W3CDTF">2024-11-24T16:45:02Z</dcterms:modified>
  <dc:identifier>DAEhDyfaYKE</dc:identifier>
</cp:coreProperties>
</file>